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NULL" TargetMode="External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../media/image4.png"/><Relationship Id="rId6" Type="http://schemas.openxmlformats.org/officeDocument/2006/relationships/tags" Target="../tags/tag16.xml"/><Relationship Id="rId5" Type="http://schemas.openxmlformats.org/officeDocument/2006/relationships/image" Target="NULL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NULL" TargetMode="External"/><Relationship Id="rId4" Type="http://schemas.openxmlformats.org/officeDocument/2006/relationships/image" Target="../media/image5.png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image" Target="NULL" TargetMode="External"/><Relationship Id="rId4" Type="http://schemas.openxmlformats.org/officeDocument/2006/relationships/image" Target="../media/image6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pic>
        <p:nvPicPr>
          <p:cNvPr id="8" name="@png2x_01_封面" descr="C:/Users/kingsoft/AppData/Local/Temp/fig2wpp/@png2x_01_封面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4575048" y="482346"/>
            <a:ext cx="10050780" cy="77464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05840" y="2946654"/>
            <a:ext cx="7168896" cy="2877312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528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>
              <a:latin typeface="+mj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005840" y="1711482"/>
            <a:ext cx="7168896" cy="116640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latin typeface="+mj-lt"/>
              </a:defRPr>
            </a:lvl1pPr>
            <a:lvl2pPr marL="548640" indent="0" algn="ctr">
              <a:buNone/>
              <a:defRPr sz="2400">
                <a:latin typeface="+mj-lt"/>
              </a:defRPr>
            </a:lvl2pPr>
            <a:lvl3pPr marL="1097280" indent="0" algn="ctr">
              <a:buNone/>
              <a:defRPr sz="2160">
                <a:latin typeface="+mj-lt"/>
              </a:defRPr>
            </a:lvl3pPr>
            <a:lvl4pPr marL="1645920" indent="0" algn="ctr">
              <a:buNone/>
              <a:defRPr sz="1920">
                <a:latin typeface="+mj-lt"/>
              </a:defRPr>
            </a:lvl4pPr>
            <a:lvl5pPr marL="2194560" indent="0" algn="ctr">
              <a:buNone/>
              <a:defRPr sz="1920">
                <a:latin typeface="+mj-lt"/>
              </a:defRPr>
            </a:lvl5pPr>
            <a:lvl6pPr marL="2743200" indent="0" algn="ctr">
              <a:buNone/>
              <a:defRPr sz="1920">
                <a:latin typeface="+mj-lt"/>
              </a:defRPr>
            </a:lvl6pPr>
            <a:lvl7pPr marL="3291840" indent="0" algn="ctr">
              <a:buNone/>
              <a:defRPr sz="1920">
                <a:latin typeface="+mj-lt"/>
              </a:defRPr>
            </a:lvl7pPr>
            <a:lvl8pPr marL="3840480" indent="0" algn="ctr">
              <a:buNone/>
              <a:defRPr sz="1920">
                <a:latin typeface="+mj-lt"/>
              </a:defRPr>
            </a:lvl8pPr>
            <a:lvl9pPr marL="4389120" indent="0" algn="ctr">
              <a:buNone/>
              <a:defRPr sz="192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10332720" y="7627620"/>
            <a:ext cx="3291840" cy="438150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1005840" y="5962650"/>
            <a:ext cx="7168896" cy="1424178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pic>
        <p:nvPicPr>
          <p:cNvPr id="12" name="@png2x_bottom_目录" descr="C:/Users/kingsoft/AppData/Local/Temp/fig2wpp/@png2x_bottom_目录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6858000"/>
            <a:ext cx="3785616" cy="1371600"/>
          </a:xfrm>
          <a:prstGeom prst="rect">
            <a:avLst/>
          </a:prstGeom>
        </p:spPr>
      </p:pic>
      <p:pic>
        <p:nvPicPr>
          <p:cNvPr id="13" name="@png2x_top_目录" descr="C:/Users/kingsoft/AppData/Local/Temp/fig2wpp/@png2x_top_目录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9392412" y="0"/>
            <a:ext cx="4454652" cy="20734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788566" y="1036700"/>
            <a:ext cx="11137392" cy="933130"/>
          </a:xfrm>
        </p:spPr>
        <p:txBody>
          <a:bodyPr wrap="square" anchor="ctr">
            <a:normAutofit/>
          </a:bodyPr>
          <a:lstStyle>
            <a:lvl1pPr algn="l">
              <a:defRPr sz="48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pic>
        <p:nvPicPr>
          <p:cNvPr id="13" name="@png2x_02_章节" descr="C:/Users/kingsoft/AppData/Local/Temp/fig2wpp/@png2x_02_章节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10040112" cy="8229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10278" y="4005072"/>
            <a:ext cx="8892540" cy="2891790"/>
          </a:xfrm>
        </p:spPr>
        <p:txBody>
          <a:bodyPr wrap="square" anchor="t" anchorCtr="0">
            <a:normAutofit/>
          </a:bodyPr>
          <a:lstStyle>
            <a:lvl1pPr algn="r">
              <a:defRPr sz="432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4511040" y="1267968"/>
            <a:ext cx="8891778" cy="2737104"/>
          </a:xfrm>
        </p:spPr>
        <p:txBody>
          <a:bodyPr wrap="none" anchor="b" anchorCtr="0">
            <a:normAutofit/>
          </a:bodyPr>
          <a:lstStyle>
            <a:lvl1pPr marL="0" indent="0" algn="r">
              <a:buNone/>
              <a:defRPr sz="696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835152" y="1562100"/>
            <a:ext cx="6388608" cy="585102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7406640" y="1562100"/>
            <a:ext cx="6388608" cy="585102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8207" y="320042"/>
            <a:ext cx="12954103" cy="1036328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5152" y="1562100"/>
            <a:ext cx="6388608" cy="493564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80" b="1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835152" y="2250119"/>
            <a:ext cx="6388608" cy="5160331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7406640" y="1562100"/>
            <a:ext cx="6388608" cy="493564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80" b="1">
                <a:latin typeface="+mj-lt"/>
              </a:defRPr>
            </a:lvl1pPr>
            <a:lvl2pPr marL="548640" indent="0">
              <a:buNone/>
              <a:defRPr sz="2400" b="1">
                <a:latin typeface="+mj-lt"/>
              </a:defRPr>
            </a:lvl2pPr>
            <a:lvl3pPr marL="1097280" indent="0">
              <a:buNone/>
              <a:defRPr sz="2160" b="1">
                <a:latin typeface="+mj-lt"/>
              </a:defRPr>
            </a:lvl3pPr>
            <a:lvl4pPr marL="1645920" indent="0">
              <a:buNone/>
              <a:defRPr sz="1920" b="1">
                <a:latin typeface="+mj-lt"/>
              </a:defRPr>
            </a:lvl4pPr>
            <a:lvl5pPr marL="2194560" indent="0">
              <a:buNone/>
              <a:defRPr sz="1920" b="1">
                <a:latin typeface="+mj-lt"/>
              </a:defRPr>
            </a:lvl5pPr>
            <a:lvl6pPr marL="2743200" indent="0">
              <a:buNone/>
              <a:defRPr sz="1920" b="1">
                <a:latin typeface="+mj-lt"/>
              </a:defRPr>
            </a:lvl6pPr>
            <a:lvl7pPr marL="3291840" indent="0">
              <a:buNone/>
              <a:defRPr sz="1920" b="1">
                <a:latin typeface="+mj-lt"/>
              </a:defRPr>
            </a:lvl7pPr>
            <a:lvl8pPr marL="3840480" indent="0">
              <a:buNone/>
              <a:defRPr sz="1920" b="1">
                <a:latin typeface="+mj-lt"/>
              </a:defRPr>
            </a:lvl8pPr>
            <a:lvl9pPr marL="4389120" indent="0">
              <a:buNone/>
              <a:defRPr sz="192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7406640" y="2250119"/>
            <a:ext cx="6388608" cy="5160331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835152" y="432054"/>
            <a:ext cx="12962382" cy="6981444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838207" y="320042"/>
            <a:ext cx="12954103" cy="1036328"/>
          </a:xfrm>
        </p:spPr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5152" y="1562100"/>
            <a:ext cx="12958906" cy="486664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buClrTx/>
              <a:buSzTx/>
              <a:buFont typeface="Arial" panose="020B0604020202020204" pitchFamily="34" charset="0"/>
              <a:buNone/>
              <a:defRPr kumimoji="0" lang="en-US" sz="216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>
                <a:latin typeface="+mj-lt"/>
                <a:sym typeface="+mn-ea"/>
              </a:rPr>
              <a:t>Click to add text</a:t>
            </a:r>
            <a:endParaRPr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/>
          </a:p>
        </p:txBody>
      </p:sp>
      <p:pic>
        <p:nvPicPr>
          <p:cNvPr id="17" name="@png2x_01_结束" descr="C:/Users/kingsoft/AppData/Local/Temp/fig2wpp/@png2x_01_结束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10050780" cy="774649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7314480" y="877824"/>
            <a:ext cx="6309360" cy="3269376"/>
          </a:xfrm>
        </p:spPr>
        <p:txBody>
          <a:bodyPr wrap="square" lIns="0" rIns="0" anchor="b">
            <a:normAutofit/>
          </a:bodyPr>
          <a:lstStyle>
            <a:lvl1pPr algn="r">
              <a:lnSpc>
                <a:spcPct val="100000"/>
              </a:lnSpc>
              <a:defRPr sz="7200"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10332720" y="7627620"/>
            <a:ext cx="3291840" cy="438150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7315200" y="4732560"/>
            <a:ext cx="6309360" cy="2895060"/>
          </a:xfrm>
        </p:spPr>
        <p:txBody>
          <a:bodyPr wrap="square" rIns="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73.xml"/><Relationship Id="rId23" Type="http://schemas.openxmlformats.org/officeDocument/2006/relationships/tags" Target="../tags/tag72.xml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tags" Target="../tags/tag69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68.xml"/><Relationship Id="rId18" Type="http://schemas.openxmlformats.org/officeDocument/2006/relationships/image" Target="../media/image8.png"/><Relationship Id="rId17" Type="http://schemas.openxmlformats.org/officeDocument/2006/relationships/tags" Target="../tags/tag67.xml"/><Relationship Id="rId16" Type="http://schemas.openxmlformats.org/officeDocument/2006/relationships/image" Target="NULL" TargetMode="External"/><Relationship Id="rId15" Type="http://schemas.openxmlformats.org/officeDocument/2006/relationships/image" Target="../media/image7.png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0" y="0"/>
            <a:ext cx="14630400" cy="8229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  <a:alpha val="34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 dirty="0">
              <a:latin typeface="Arial" panose="020B0604020202020204" pitchFamily="34" charset="0"/>
            </a:endParaRPr>
          </a:p>
        </p:txBody>
      </p:sp>
      <p:pic>
        <p:nvPicPr>
          <p:cNvPr id="11" name="@png2x_02_正文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r:link="rId16"/>
          <a:stretch>
            <a:fillRect/>
          </a:stretch>
        </p:blipFill>
        <p:spPr>
          <a:xfrm>
            <a:off x="1904" y="0"/>
            <a:ext cx="5135118" cy="2731770"/>
          </a:xfrm>
          <a:prstGeom prst="rect">
            <a:avLst/>
          </a:prstGeom>
        </p:spPr>
      </p:pic>
      <p:pic>
        <p:nvPicPr>
          <p:cNvPr id="12" name="@png2x_01_正文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r:link="rId16"/>
          <a:stretch>
            <a:fillRect/>
          </a:stretch>
        </p:blipFill>
        <p:spPr>
          <a:xfrm>
            <a:off x="12410296" y="5566201"/>
            <a:ext cx="2217437" cy="2662636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5152" y="432000"/>
            <a:ext cx="12960000" cy="864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5152" y="1562099"/>
            <a:ext cx="12960000" cy="58483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35152" y="7627620"/>
            <a:ext cx="3291840" cy="4381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846320" y="7627620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10504780" y="7627620"/>
            <a:ext cx="3291840" cy="4381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16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ctr" defTabSz="1097280" rtl="0" eaLnBrk="1" latinLnBrk="0" hangingPunct="1">
        <a:lnSpc>
          <a:spcPct val="100000"/>
        </a:lnSpc>
        <a:spcBef>
          <a:spcPct val="0"/>
        </a:spcBef>
        <a:buNone/>
        <a:defRPr sz="3840" b="1" kern="1200">
          <a:solidFill>
            <a:schemeClr val="tx1"/>
          </a:solidFill>
          <a:latin typeface="Arial" panose="020B0604020202020204" pitchFamily="34" charset="0"/>
        </a:defRPr>
      </a:lvl1pPr>
    </p:titleStyle>
    <p:bodyStyle>
      <a:lvl1pPr marL="274320" indent="-274320" algn="l" defTabSz="1097280" rtl="0" eaLnBrk="1" latinLnBrk="0" hangingPunct="1">
        <a:lnSpc>
          <a:spcPct val="130000"/>
        </a:lnSpc>
        <a:spcBef>
          <a:spcPts val="12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Arial" panose="020B0604020202020204" pitchFamily="34" charset="0"/>
        </a:defRPr>
      </a:lvl1pPr>
      <a:lvl2pPr marL="646430" indent="-24765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920" kern="1200">
          <a:solidFill>
            <a:schemeClr val="tx1">
              <a:lumMod val="65000"/>
              <a:lumOff val="35000"/>
            </a:schemeClr>
          </a:solidFill>
          <a:latin typeface="+mn-ea"/>
        </a:defRPr>
      </a:lvl2pPr>
      <a:lvl3pPr marL="958850" indent="-19431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80" kern="1200">
          <a:solidFill>
            <a:schemeClr val="tx1">
              <a:lumMod val="65000"/>
              <a:lumOff val="35000"/>
            </a:schemeClr>
          </a:solidFill>
          <a:latin typeface="+mn-ea"/>
        </a:defRPr>
      </a:lvl3pPr>
      <a:lvl4pPr marL="1236980" indent="-17907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40" kern="1200">
          <a:solidFill>
            <a:schemeClr val="tx1">
              <a:lumMod val="65000"/>
              <a:lumOff val="35000"/>
            </a:schemeClr>
          </a:solidFill>
          <a:latin typeface="+mn-ea"/>
        </a:defRPr>
      </a:lvl4pPr>
      <a:lvl5pPr marL="1482090" indent="-152400" algn="l" defTabSz="109728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320" kern="1200">
          <a:solidFill>
            <a:schemeClr val="tx1">
              <a:lumMod val="65000"/>
              <a:lumOff val="35000"/>
            </a:schemeClr>
          </a:solidFill>
          <a:latin typeface="+mn-ea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1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9.png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8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image" Target="../media/image11.png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12.png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22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tags" Target="../tags/tag10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14.png"/><Relationship Id="rId3" Type="http://schemas.openxmlformats.org/officeDocument/2006/relationships/tags" Target="../tags/tag121.xml"/><Relationship Id="rId22" Type="http://schemas.openxmlformats.org/officeDocument/2006/relationships/notesSlide" Target="../notesSlides/notesSlide5.xml"/><Relationship Id="rId21" Type="http://schemas.openxmlformats.org/officeDocument/2006/relationships/slideLayout" Target="../slideLayouts/slideLayout22.xml"/><Relationship Id="rId20" Type="http://schemas.openxmlformats.org/officeDocument/2006/relationships/tags" Target="../tags/tag135.xml"/><Relationship Id="rId2" Type="http://schemas.openxmlformats.org/officeDocument/2006/relationships/image" Target="../media/image13.png"/><Relationship Id="rId19" Type="http://schemas.openxmlformats.org/officeDocument/2006/relationships/tags" Target="../tags/tag134.xml"/><Relationship Id="rId18" Type="http://schemas.openxmlformats.org/officeDocument/2006/relationships/tags" Target="../tags/tag133.xml"/><Relationship Id="rId17" Type="http://schemas.openxmlformats.org/officeDocument/2006/relationships/tags" Target="../tags/tag132.xml"/><Relationship Id="rId16" Type="http://schemas.openxmlformats.org/officeDocument/2006/relationships/tags" Target="../tags/tag131.xml"/><Relationship Id="rId15" Type="http://schemas.openxmlformats.org/officeDocument/2006/relationships/tags" Target="../tags/tag130.xml"/><Relationship Id="rId14" Type="http://schemas.openxmlformats.org/officeDocument/2006/relationships/image" Target="../media/image16.png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tags" Target="../tags/tag1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19.png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image" Target="../media/image18.png"/><Relationship Id="rId3" Type="http://schemas.openxmlformats.org/officeDocument/2006/relationships/tags" Target="../tags/tag137.xml"/><Relationship Id="rId22" Type="http://schemas.openxmlformats.org/officeDocument/2006/relationships/notesSlide" Target="../notesSlides/notesSlide6.xml"/><Relationship Id="rId21" Type="http://schemas.openxmlformats.org/officeDocument/2006/relationships/slideLayout" Target="../slideLayouts/slideLayout22.xml"/><Relationship Id="rId20" Type="http://schemas.openxmlformats.org/officeDocument/2006/relationships/tags" Target="../tags/tag150.xml"/><Relationship Id="rId2" Type="http://schemas.openxmlformats.org/officeDocument/2006/relationships/image" Target="../media/image17.png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image" Target="../media/image21.png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image" Target="../media/image20.png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2" Type="http://schemas.openxmlformats.org/officeDocument/2006/relationships/notesSlide" Target="../notesSlides/notesSlide7.xml"/><Relationship Id="rId21" Type="http://schemas.openxmlformats.org/officeDocument/2006/relationships/slideLayout" Target="../slideLayouts/slideLayout22.xml"/><Relationship Id="rId20" Type="http://schemas.openxmlformats.org/officeDocument/2006/relationships/tags" Target="../tags/tag169.xml"/><Relationship Id="rId2" Type="http://schemas.openxmlformats.org/officeDocument/2006/relationships/image" Target="../media/image22.png"/><Relationship Id="rId19" Type="http://schemas.openxmlformats.org/officeDocument/2006/relationships/tags" Target="../tags/tag168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5" Type="http://schemas.openxmlformats.org/officeDocument/2006/relationships/notesSlide" Target="../notesSlides/notesSlide8.xml"/><Relationship Id="rId14" Type="http://schemas.openxmlformats.org/officeDocument/2006/relationships/slideLayout" Target="../slideLayouts/slideLayout2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image" Target="../media/image23.png"/><Relationship Id="rId10" Type="http://schemas.openxmlformats.org/officeDocument/2006/relationships/tags" Target="../tags/tag179.xml"/><Relationship Id="rId1" Type="http://schemas.openxmlformats.org/officeDocument/2006/relationships/tags" Target="../tags/tag17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22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tags" Target="../tags/tag1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8" name="Text 2"/>
          <p:cNvSpPr/>
          <p:nvPr>
            <p:custDataLst>
              <p:tags r:id="rId3"/>
            </p:custDataLst>
          </p:nvPr>
        </p:nvSpPr>
        <p:spPr>
          <a:xfrm>
            <a:off x="794425" y="478293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Giáo viên: Nguyễn Văn Huy</a:t>
            </a:r>
            <a:endParaRPr lang="en-US" sz="175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 3"/>
          <p:cNvSpPr/>
          <p:nvPr>
            <p:custDataLst>
              <p:tags r:id="rId4"/>
            </p:custDataLst>
          </p:nvPr>
        </p:nvSpPr>
        <p:spPr>
          <a:xfrm>
            <a:off x="771525" y="5145405"/>
            <a:ext cx="7578725" cy="49022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Đề tài: Xây dựng game Astrocrash với Pygame</a:t>
            </a:r>
            <a:endParaRPr lang="en-US" sz="175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标题"/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526415" y="2527300"/>
            <a:ext cx="6788785" cy="1835150"/>
          </a:xfrm>
        </p:spPr>
        <p:txBody>
          <a:bodyPr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vi-VN" sz="5280">
                <a:latin typeface="Times New Roman" panose="02020603050405020304" charset="0"/>
                <a:ea typeface="+mj-ea"/>
                <a:cs typeface="Times New Roman" panose="02020603050405020304" charset="0"/>
              </a:rPr>
              <a:t>Báo Cáo Môn Học Lập Trình Python</a:t>
            </a:r>
            <a:endParaRPr lang="vi-VN" sz="5280">
              <a:latin typeface="Times New Roman" panose="02020603050405020304" charset="0"/>
              <a:ea typeface="+mj-ea"/>
              <a:cs typeface="Times New Roman" panose="02020603050405020304" charset="0"/>
            </a:endParaRPr>
          </a:p>
        </p:txBody>
      </p:sp>
      <p:sp>
        <p:nvSpPr>
          <p:cNvPr id="15" name="副标题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794385" y="4361815"/>
            <a:ext cx="4773930" cy="421005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</a:pPr>
            <a:r>
              <a:rPr lang="en-US" sz="175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Sinh viên: Ph</a:t>
            </a:r>
            <a:r>
              <a:rPr lang="en-US" altLang="en-US" sz="175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ạm Khắc Linh</a:t>
            </a:r>
            <a:r>
              <a:rPr lang="en-US" sz="1750" dirty="0">
                <a:latin typeface="Times New Roman" panose="02020603050405020304" charset="0"/>
                <a:ea typeface="+mn-ea"/>
                <a:cs typeface="Times New Roman" panose="02020603050405020304" charset="0"/>
              </a:rPr>
              <a:t> - K58KTP</a:t>
            </a:r>
            <a:endParaRPr lang="en-US" sz="1750" dirty="0"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551271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chemeClr val="accent2"/>
            </a:solidFill>
            <a:prstDash val="solid"/>
          </a:ln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1530906" y="2629138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Đầu vào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1530906" y="3119557"/>
            <a:ext cx="2899410" cy="7258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Phím mũi tên: quay/di chuyển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1530906" y="3981450"/>
            <a:ext cx="2899410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Phím cách: bắn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713803" y="2551271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chemeClr val="accent2"/>
            </a:solidFill>
            <a:prstDash val="solid"/>
          </a:ln>
        </p:spPr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5450919" y="2629138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Đầu ra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5450919" y="3119557"/>
            <a:ext cx="2899410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Điểm số, hiệu ứng nổ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5450919" y="3618548"/>
            <a:ext cx="2899410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Nhạc nền game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4797981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accent1"/>
          </a:solidFill>
          <a:ln w="7620">
            <a:solidFill>
              <a:schemeClr val="accent2"/>
            </a:solidFill>
            <a:prstDash val="solid"/>
          </a:ln>
        </p:spPr>
      </p:sp>
      <p:sp>
        <p:nvSpPr>
          <p:cNvPr id="13" name="Text 10"/>
          <p:cNvSpPr/>
          <p:nvPr>
            <p:custDataLst>
              <p:tags r:id="rId9"/>
            </p:custDataLst>
          </p:nvPr>
        </p:nvSpPr>
        <p:spPr>
          <a:xfrm>
            <a:off x="1530906" y="4875848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Tính năng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11"/>
          <p:cNvSpPr/>
          <p:nvPr>
            <p:custDataLst>
              <p:tags r:id="rId10"/>
            </p:custDataLst>
          </p:nvPr>
        </p:nvSpPr>
        <p:spPr>
          <a:xfrm>
            <a:off x="1530906" y="5366266"/>
            <a:ext cx="6819305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Điều khiển, bắn tên lửa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>
            <p:custDataLst>
              <p:tags r:id="rId11"/>
            </p:custDataLst>
          </p:nvPr>
        </p:nvSpPr>
        <p:spPr>
          <a:xfrm>
            <a:off x="1530906" y="5865257"/>
            <a:ext cx="6819305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Va chạm, di chuyển thiên thạch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>
            <p:custDataLst>
              <p:tags r:id="rId12"/>
            </p:custDataLst>
          </p:nvPr>
        </p:nvSpPr>
        <p:spPr>
          <a:xfrm>
            <a:off x="1530906" y="6364248"/>
            <a:ext cx="6819305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Phát âm thanh, nhạc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itle 16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793790" y="1502331"/>
            <a:ext cx="5670590" cy="70877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rmAutofit/>
          </a:bodyPr>
          <a:lstStyle>
            <a:lvl1pPr marL="0" marR="0" algn="l" defTabSz="914400" rtl="0" eaLnBrk="1" fontAlgn="auto" latinLnBrk="0" hangingPunct="1">
              <a:lnSpc>
                <a:spcPts val="5550"/>
              </a:lnSpc>
              <a:spcBef>
                <a:spcPct val="0"/>
              </a:spcBef>
              <a:buClrTx/>
              <a:buSzTx/>
              <a:buFontTx/>
              <a:buNone/>
              <a:defRPr kumimoji="0" lang="en-US" sz="4450" b="1" i="0" u="none" strike="noStrike" kern="1200" cap="none" spc="0" normalizeH="0" baseline="0" noProof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0"/>
                <a:cs typeface="Times New Roman" panose="02020603050405020304" charset="0"/>
              </a:defRPr>
            </a:lvl1pPr>
          </a:lstStyle>
          <a:p>
            <a:r>
              <a:rPr lang="vi-VN">
                <a:solidFill>
                  <a:schemeClr val="tx1"/>
                </a:solidFill>
                <a:ea typeface="+mj-ea"/>
              </a:rPr>
              <a:t>Mục Tiêu Đề Tài</a:t>
            </a:r>
            <a:endParaRPr lang="vi-VN">
              <a:solidFill>
                <a:schemeClr val="tx1"/>
              </a:solidFill>
              <a:ea typeface="+mj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>
            <p:custDataLst>
              <p:tags r:id="rId1"/>
            </p:custDataLst>
          </p:nvPr>
        </p:nvSpPr>
        <p:spPr>
          <a:xfrm>
            <a:off x="606266" y="1450538"/>
            <a:ext cx="2165271" cy="27062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Ngôn ngữ Python</a:t>
            </a:r>
            <a:endParaRPr lang="en-US" sz="17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606266" y="1894284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Thông dịch, hướng đối tượng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606266" y="223206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Dễ học, thư viện phong phú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606266" y="256984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Đa nền tảng, mã nguồn mở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606266" y="290762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Phát triển web, Big Data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7534156" y="1450538"/>
            <a:ext cx="2165271" cy="27062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Thư viện Pygame</a:t>
            </a:r>
            <a:endParaRPr lang="en-US" sz="17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7534156" y="1894284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Thiết kế game Python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7534156" y="223206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Sử dụng SDL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7534156" y="256984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Đa nền tảng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>
            <p:custDataLst>
              <p:tags r:id="rId10"/>
            </p:custDataLst>
          </p:nvPr>
        </p:nvSpPr>
        <p:spPr>
          <a:xfrm>
            <a:off x="7534156" y="290762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Quản lý đồ họa, âm thanh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6425" y="3685540"/>
            <a:ext cx="9415780" cy="4707890"/>
          </a:xfrm>
          <a:prstGeom prst="rect">
            <a:avLst/>
          </a:prstGeom>
        </p:spPr>
      </p:pic>
      <p:sp>
        <p:nvSpPr>
          <p:cNvPr id="15" name="Title 13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606266" y="476369"/>
            <a:ext cx="5953958" cy="541258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ts val="5550"/>
              </a:lnSpc>
              <a:spcBef>
                <a:spcPct val="0"/>
              </a:spcBef>
              <a:buClrTx/>
              <a:buSzTx/>
              <a:buFontTx/>
              <a:buNone/>
              <a:defRPr kumimoji="0" lang="en-US" sz="4450" b="1" i="0" u="none" strike="noStrike" kern="1200" cap="none" spc="0" normalizeH="0" baseline="0" noProof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0"/>
                <a:cs typeface="Times New Roman" panose="02020603050405020304" charset="0"/>
              </a:defRPr>
            </a:lvl1pPr>
          </a:lstStyle>
          <a:p>
            <a:r>
              <a:rPr lang="vi-VN">
                <a:solidFill>
                  <a:schemeClr val="tx1"/>
                </a:solidFill>
                <a:ea typeface="+mj-ea"/>
              </a:rPr>
              <a:t>Giới Thiệu Python &amp; Pygame</a:t>
            </a:r>
            <a:endParaRPr lang="vi-VN">
              <a:solidFill>
                <a:schemeClr val="tx1"/>
              </a:solidFill>
              <a:ea typeface="+mj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09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65280" y="2096572"/>
            <a:ext cx="3664863" cy="2538413"/>
          </a:xfrm>
          <a:prstGeom prst="roundRect">
            <a:avLst>
              <a:gd name="adj" fmla="val 3753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6599714" y="2331006"/>
            <a:ext cx="3195995" cy="70866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Lập trình hướng đối tượng (OOP)</a:t>
            </a:r>
            <a:endParaRPr lang="en-US" sz="2200" b="1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6599714" y="3175754"/>
            <a:ext cx="3195995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0000"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Mô hình hóa đối tượng thực</a:t>
            </a:r>
            <a:endParaRPr lang="en-US" sz="1750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6599714" y="3674745"/>
            <a:ext cx="3195995" cy="7258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Class: Ship, Missile, Asteroid, Explosion</a:t>
            </a:r>
            <a:endParaRPr lang="en-US" sz="1750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256957" y="2096572"/>
            <a:ext cx="3664863" cy="2538413"/>
          </a:xfrm>
          <a:prstGeom prst="roundRect">
            <a:avLst>
              <a:gd name="adj" fmla="val 3753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9" name="Text 6"/>
          <p:cNvSpPr/>
          <p:nvPr>
            <p:custDataLst>
              <p:tags r:id="rId6"/>
            </p:custDataLst>
          </p:nvPr>
        </p:nvSpPr>
        <p:spPr>
          <a:xfrm>
            <a:off x="10491391" y="2331006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Toán học 2D</a:t>
            </a:r>
            <a:endParaRPr lang="en-US" sz="2200" b="1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>
            <p:custDataLst>
              <p:tags r:id="rId7"/>
            </p:custDataLst>
          </p:nvPr>
        </p:nvSpPr>
        <p:spPr>
          <a:xfrm>
            <a:off x="10491391" y="2821424"/>
            <a:ext cx="3195995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Góc quay, sin/cos</a:t>
            </a:r>
            <a:endParaRPr lang="en-US" sz="1750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8"/>
          <p:cNvSpPr/>
          <p:nvPr>
            <p:custDataLst>
              <p:tags r:id="rId8"/>
            </p:custDataLst>
          </p:nvPr>
        </p:nvSpPr>
        <p:spPr>
          <a:xfrm>
            <a:off x="10491391" y="3320415"/>
            <a:ext cx="3195995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0000"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pygame.transform.rotate()</a:t>
            </a:r>
            <a:endParaRPr lang="en-US" sz="1750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9"/>
          <p:cNvSpPr/>
          <p:nvPr>
            <p:custDataLst>
              <p:tags r:id="rId9"/>
            </p:custDataLst>
          </p:nvPr>
        </p:nvSpPr>
        <p:spPr>
          <a:xfrm>
            <a:off x="10491391" y="3819406"/>
            <a:ext cx="3195995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Vector vận tốc</a:t>
            </a:r>
            <a:endParaRPr lang="en-US" sz="1750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65280" y="4861798"/>
            <a:ext cx="7556421" cy="2320171"/>
          </a:xfrm>
          <a:prstGeom prst="roundRect">
            <a:avLst>
              <a:gd name="adj" fmla="val 4106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sp>
      <p:sp>
        <p:nvSpPr>
          <p:cNvPr id="14" name="Text 11"/>
          <p:cNvSpPr/>
          <p:nvPr>
            <p:custDataLst>
              <p:tags r:id="rId10"/>
            </p:custDataLst>
          </p:nvPr>
        </p:nvSpPr>
        <p:spPr>
          <a:xfrm>
            <a:off x="6599714" y="5096232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Danh sách (List)</a:t>
            </a:r>
            <a:endParaRPr lang="en-US" sz="2200" b="1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>
            <p:custDataLst>
              <p:tags r:id="rId11"/>
            </p:custDataLst>
          </p:nvPr>
        </p:nvSpPr>
        <p:spPr>
          <a:xfrm>
            <a:off x="6599714" y="5586651"/>
            <a:ext cx="7087553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Quản lý đối tượng game</a:t>
            </a:r>
            <a:endParaRPr lang="en-US" sz="1750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>
            <p:custDataLst>
              <p:tags r:id="rId12"/>
            </p:custDataLst>
          </p:nvPr>
        </p:nvSpPr>
        <p:spPr>
          <a:xfrm>
            <a:off x="6599714" y="6085642"/>
            <a:ext cx="7087553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missiles, asteroids, explosions</a:t>
            </a:r>
            <a:endParaRPr lang="en-US" sz="1750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Text 14"/>
          <p:cNvSpPr/>
          <p:nvPr>
            <p:custDataLst>
              <p:tags r:id="rId13"/>
            </p:custDataLst>
          </p:nvPr>
        </p:nvSpPr>
        <p:spPr>
          <a:xfrm>
            <a:off x="6599714" y="6584633"/>
            <a:ext cx="7087553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menu_asteroids, particles</a:t>
            </a:r>
            <a:endParaRPr lang="en-US" sz="1750" dirty="0">
              <a:solidFill>
                <a:schemeClr val="accent1">
                  <a:lumMod val="5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itle 17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365280" y="1047631"/>
            <a:ext cx="7204115" cy="708779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ts val="5550"/>
              </a:lnSpc>
              <a:spcBef>
                <a:spcPct val="0"/>
              </a:spcBef>
              <a:buClrTx/>
              <a:buSzTx/>
              <a:buFontTx/>
              <a:buNone/>
              <a:defRPr kumimoji="0" lang="en-US" sz="4450" b="1" i="0" u="none" strike="noStrike" kern="1200" cap="none" spc="0" normalizeH="0" baseline="0" noProof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0"/>
                <a:cs typeface="Times New Roman" panose="02020603050405020304" charset="0"/>
              </a:defRPr>
            </a:lvl1pPr>
          </a:lstStyle>
          <a:p>
            <a:r>
              <a:rPr lang="vi-VN">
                <a:solidFill>
                  <a:schemeClr val="tx1"/>
                </a:solidFill>
                <a:ea typeface="+mj-ea"/>
              </a:rPr>
              <a:t>Cấu Trúc Dữ Liệu Sử Dụng</a:t>
            </a:r>
            <a:endParaRPr lang="vi-VN">
              <a:solidFill>
                <a:schemeClr val="tx1"/>
              </a:solidFill>
              <a:ea typeface="+mj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80190" y="1680805"/>
            <a:ext cx="1134070" cy="1805940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5"/>
            </p:custDataLst>
          </p:nvPr>
        </p:nvSpPr>
        <p:spPr>
          <a:xfrm>
            <a:off x="7754422" y="1907619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Xử lý vị trí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>
            <p:custDataLst>
              <p:tags r:id="rId6"/>
            </p:custDataLst>
          </p:nvPr>
        </p:nvSpPr>
        <p:spPr>
          <a:xfrm>
            <a:off x="7754422" y="2398038"/>
            <a:ext cx="6082189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Tính vận tốc theo hướng xoay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3"/>
          <p:cNvSpPr/>
          <p:nvPr>
            <p:custDataLst>
              <p:tags r:id="rId7"/>
            </p:custDataLst>
          </p:nvPr>
        </p:nvSpPr>
        <p:spPr>
          <a:xfrm>
            <a:off x="7754422" y="2897029"/>
            <a:ext cx="6082189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Sử dụng math.cos(), math.sin()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80190" y="3486745"/>
            <a:ext cx="1134070" cy="1805940"/>
          </a:xfrm>
          <a:prstGeom prst="rect">
            <a:avLst/>
          </a:prstGeom>
        </p:spPr>
      </p:pic>
      <p:sp>
        <p:nvSpPr>
          <p:cNvPr id="9" name="Text 4"/>
          <p:cNvSpPr/>
          <p:nvPr>
            <p:custDataLst>
              <p:tags r:id="rId10"/>
            </p:custDataLst>
          </p:nvPr>
        </p:nvSpPr>
        <p:spPr>
          <a:xfrm>
            <a:off x="7754422" y="3713559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Hiệu ứng trôi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5"/>
          <p:cNvSpPr/>
          <p:nvPr>
            <p:custDataLst>
              <p:tags r:id="rId11"/>
            </p:custDataLst>
          </p:nvPr>
        </p:nvSpPr>
        <p:spPr>
          <a:xfrm>
            <a:off x="7754422" y="4203978"/>
            <a:ext cx="6082189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Giảm dần vận tốc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6"/>
          <p:cNvSpPr/>
          <p:nvPr>
            <p:custDataLst>
              <p:tags r:id="rId12"/>
            </p:custDataLst>
          </p:nvPr>
        </p:nvSpPr>
        <p:spPr>
          <a:xfrm>
            <a:off x="7754422" y="4702969"/>
            <a:ext cx="6082189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Quấn màn hình liên tục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280190" y="5292685"/>
            <a:ext cx="1134070" cy="2304931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5"/>
            </p:custDataLst>
          </p:nvPr>
        </p:nvSpPr>
        <p:spPr>
          <a:xfrm>
            <a:off x="7754422" y="5519499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Va chạm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8"/>
          <p:cNvSpPr/>
          <p:nvPr>
            <p:custDataLst>
              <p:tags r:id="rId16"/>
            </p:custDataLst>
          </p:nvPr>
        </p:nvSpPr>
        <p:spPr>
          <a:xfrm>
            <a:off x="7754422" y="6009918"/>
            <a:ext cx="6082189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Khoảng cách Euclidean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9"/>
          <p:cNvSpPr/>
          <p:nvPr>
            <p:custDataLst>
              <p:tags r:id="rId17"/>
            </p:custDataLst>
          </p:nvPr>
        </p:nvSpPr>
        <p:spPr>
          <a:xfrm>
            <a:off x="7754422" y="6508909"/>
            <a:ext cx="6082189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Xóa tên lửa, tạo nổ, tăng điểm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0"/>
          <p:cNvSpPr/>
          <p:nvPr>
            <p:custDataLst>
              <p:tags r:id="rId18"/>
            </p:custDataLst>
          </p:nvPr>
        </p:nvSpPr>
        <p:spPr>
          <a:xfrm>
            <a:off x="7754422" y="7007900"/>
            <a:ext cx="6082189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Giảm mạng, reset tàu</a:t>
            </a:r>
            <a:endParaRPr lang="en-US" sz="1750" dirty="0">
              <a:solidFill>
                <a:schemeClr val="accent1">
                  <a:lumMod val="20000"/>
                  <a:lumOff val="8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itle 16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280190" y="631865"/>
            <a:ext cx="6250900" cy="708779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ts val="5550"/>
              </a:lnSpc>
              <a:spcBef>
                <a:spcPct val="0"/>
              </a:spcBef>
              <a:buClrTx/>
              <a:buSzTx/>
              <a:buFontTx/>
              <a:buNone/>
              <a:defRPr kumimoji="0" lang="en-US" sz="4450" b="1" i="0" u="none" strike="noStrike" kern="1200" cap="none" spc="0" normalizeH="0" baseline="0" noProof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0"/>
                <a:cs typeface="Times New Roman" panose="02020603050405020304" charset="0"/>
              </a:defRPr>
            </a:lvl1pPr>
          </a:lstStyle>
          <a:p>
            <a:r>
              <a:rPr lang="vi-VN">
                <a:solidFill>
                  <a:schemeClr val="tx1"/>
                </a:solidFill>
                <a:ea typeface="+mj-ea"/>
              </a:rPr>
              <a:t>Xử Lý Vị Trí &amp; Va Chạm</a:t>
            </a:r>
            <a:endParaRPr lang="vi-VN">
              <a:solidFill>
                <a:schemeClr val="tx1"/>
              </a:solidFill>
              <a:ea typeface="+mj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3790" y="24024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5"/>
            </p:custDataLst>
          </p:nvPr>
        </p:nvSpPr>
        <p:spPr>
          <a:xfrm>
            <a:off x="793790" y="3196233"/>
            <a:ext cx="232981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AssetManager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2"/>
          <p:cNvSpPr/>
          <p:nvPr>
            <p:custDataLst>
              <p:tags r:id="rId6"/>
            </p:custDataLst>
          </p:nvPr>
        </p:nvSpPr>
        <p:spPr>
          <a:xfrm>
            <a:off x="793790" y="3686651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90000"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Quản lý hình ảnh, âm thanh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07093" y="24024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9"/>
            </p:custDataLst>
          </p:nvPr>
        </p:nvSpPr>
        <p:spPr>
          <a:xfrm>
            <a:off x="3407093" y="3196233"/>
            <a:ext cx="232981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Ship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4"/>
          <p:cNvSpPr/>
          <p:nvPr>
            <p:custDataLst>
              <p:tags r:id="rId10"/>
            </p:custDataLst>
          </p:nvPr>
        </p:nvSpPr>
        <p:spPr>
          <a:xfrm>
            <a:off x="3407093" y="3686651"/>
            <a:ext cx="2329815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80000"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Điều khiển tàu vũ trụ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20395" y="24024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13"/>
            </p:custDataLst>
          </p:nvPr>
        </p:nvSpPr>
        <p:spPr>
          <a:xfrm>
            <a:off x="6020395" y="3196233"/>
            <a:ext cx="232981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Missile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6"/>
          <p:cNvSpPr/>
          <p:nvPr>
            <p:custDataLst>
              <p:tags r:id="rId14"/>
            </p:custDataLst>
          </p:nvPr>
        </p:nvSpPr>
        <p:spPr>
          <a:xfrm>
            <a:off x="6020395" y="3686651"/>
            <a:ext cx="2329815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Quản lý tên lửa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93790" y="486608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7"/>
            </p:custDataLst>
          </p:nvPr>
        </p:nvSpPr>
        <p:spPr>
          <a:xfrm>
            <a:off x="793790" y="5659874"/>
            <a:ext cx="232981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Asteroid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8"/>
          <p:cNvSpPr/>
          <p:nvPr>
            <p:custDataLst>
              <p:tags r:id="rId18"/>
            </p:custDataLst>
          </p:nvPr>
        </p:nvSpPr>
        <p:spPr>
          <a:xfrm>
            <a:off x="793790" y="6150293"/>
            <a:ext cx="2329815" cy="7258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Sinh, cập nhật thiên thạch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itle 16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793790" y="1353503"/>
            <a:ext cx="5847517" cy="708779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ts val="5550"/>
              </a:lnSpc>
              <a:spcBef>
                <a:spcPct val="0"/>
              </a:spcBef>
              <a:buClrTx/>
              <a:buSzTx/>
              <a:buFontTx/>
              <a:buNone/>
              <a:defRPr kumimoji="0" lang="en-US" sz="4450" b="1" i="0" u="none" strike="noStrike" kern="1200" cap="none" spc="0" normalizeH="0" baseline="0" noProof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0"/>
                <a:cs typeface="Times New Roman" panose="02020603050405020304" charset="0"/>
              </a:defRPr>
            </a:lvl1pPr>
          </a:lstStyle>
          <a:p>
            <a:r>
              <a:rPr lang="vi-VN">
                <a:solidFill>
                  <a:schemeClr val="tx1"/>
                </a:solidFill>
                <a:ea typeface="+mj-ea"/>
              </a:rPr>
              <a:t>Sơ Đồ Khối Hệ Thống</a:t>
            </a:r>
            <a:endParaRPr lang="vi-VN">
              <a:solidFill>
                <a:schemeClr val="tx1"/>
              </a:solidFill>
              <a:ea typeface="+mj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20472" y="1467922"/>
            <a:ext cx="22860" cy="6214705"/>
          </a:xfrm>
          <a:prstGeom prst="roundRect">
            <a:avLst>
              <a:gd name="adj" fmla="val 365732"/>
            </a:avLst>
          </a:prstGeom>
          <a:solidFill>
            <a:schemeClr val="accent1"/>
          </a:solidFill>
        </p:spPr>
      </p:sp>
      <p:sp>
        <p:nvSpPr>
          <p:cNvPr id="5" name="Shape 2"/>
          <p:cNvSpPr/>
          <p:nvPr/>
        </p:nvSpPr>
        <p:spPr>
          <a:xfrm>
            <a:off x="1121509" y="1680329"/>
            <a:ext cx="597098" cy="22860"/>
          </a:xfrm>
          <a:prstGeom prst="roundRect">
            <a:avLst>
              <a:gd name="adj" fmla="val 365732"/>
            </a:avLst>
          </a:prstGeom>
          <a:solidFill>
            <a:schemeClr val="accent1"/>
          </a:solidFill>
        </p:spPr>
      </p:sp>
      <p:sp>
        <p:nvSpPr>
          <p:cNvPr id="6" name="Shape 3"/>
          <p:cNvSpPr/>
          <p:nvPr/>
        </p:nvSpPr>
        <p:spPr>
          <a:xfrm>
            <a:off x="696575" y="1467922"/>
            <a:ext cx="447794" cy="447794"/>
          </a:xfrm>
          <a:prstGeom prst="roundRect">
            <a:avLst>
              <a:gd name="adj" fmla="val 18671"/>
            </a:avLst>
          </a:prstGeom>
          <a:solidFill>
            <a:schemeClr val="accent2"/>
          </a:solidFill>
          <a:ln w="7620">
            <a:solidFill>
              <a:schemeClr val="accent1"/>
            </a:solidFill>
            <a:prstDash val="solid"/>
          </a:ln>
        </p:spPr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771168" y="1505188"/>
            <a:ext cx="298490" cy="37314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chemeClr val="accent2">
                    <a:lumMod val="20000"/>
                    <a:lumOff val="8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sz="2350" b="1" dirty="0">
              <a:solidFill>
                <a:schemeClr val="accent2">
                  <a:lumMod val="20000"/>
                  <a:lumOff val="8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5"/>
          <p:cNvSpPr/>
          <p:nvPr>
            <p:custDataLst>
              <p:tags r:id="rId4"/>
            </p:custDataLst>
          </p:nvPr>
        </p:nvSpPr>
        <p:spPr>
          <a:xfrm>
            <a:off x="1915835" y="1536263"/>
            <a:ext cx="2488168" cy="31099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Điều khiển tàu</a:t>
            </a:r>
            <a:endParaRPr lang="en-US" sz="195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1915835" y="1966674"/>
            <a:ext cx="6531531" cy="31849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Cập nhật góc, vận tốc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7"/>
          <p:cNvSpPr/>
          <p:nvPr>
            <p:custDataLst>
              <p:tags r:id="rId6"/>
            </p:custDataLst>
          </p:nvPr>
        </p:nvSpPr>
        <p:spPr>
          <a:xfrm>
            <a:off x="1915835" y="2404586"/>
            <a:ext cx="6531531" cy="31849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Áp dụng ma sát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1121509" y="3333512"/>
            <a:ext cx="597098" cy="22860"/>
          </a:xfrm>
          <a:prstGeom prst="roundRect">
            <a:avLst>
              <a:gd name="adj" fmla="val 365732"/>
            </a:avLst>
          </a:prstGeom>
          <a:solidFill>
            <a:schemeClr val="accent1"/>
          </a:solidFill>
        </p:spPr>
      </p:sp>
      <p:sp>
        <p:nvSpPr>
          <p:cNvPr id="12" name="Shape 9"/>
          <p:cNvSpPr/>
          <p:nvPr/>
        </p:nvSpPr>
        <p:spPr>
          <a:xfrm>
            <a:off x="696575" y="3121104"/>
            <a:ext cx="447794" cy="447794"/>
          </a:xfrm>
          <a:prstGeom prst="roundRect">
            <a:avLst>
              <a:gd name="adj" fmla="val 18671"/>
            </a:avLst>
          </a:prstGeom>
          <a:solidFill>
            <a:schemeClr val="accent2"/>
          </a:solidFill>
          <a:ln w="7620">
            <a:solidFill>
              <a:schemeClr val="accent1"/>
            </a:solidFill>
            <a:prstDash val="solid"/>
          </a:ln>
        </p:spPr>
      </p:sp>
      <p:sp>
        <p:nvSpPr>
          <p:cNvPr id="13" name="Text 10"/>
          <p:cNvSpPr/>
          <p:nvPr>
            <p:custDataLst>
              <p:tags r:id="rId7"/>
            </p:custDataLst>
          </p:nvPr>
        </p:nvSpPr>
        <p:spPr>
          <a:xfrm>
            <a:off x="771168" y="3158371"/>
            <a:ext cx="298490" cy="37314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chemeClr val="accent2">
                    <a:lumMod val="20000"/>
                    <a:lumOff val="8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sz="2350" b="1" dirty="0">
              <a:solidFill>
                <a:schemeClr val="accent2">
                  <a:lumMod val="20000"/>
                  <a:lumOff val="8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11"/>
          <p:cNvSpPr/>
          <p:nvPr>
            <p:custDataLst>
              <p:tags r:id="rId8"/>
            </p:custDataLst>
          </p:nvPr>
        </p:nvSpPr>
        <p:spPr>
          <a:xfrm>
            <a:off x="1915835" y="3189446"/>
            <a:ext cx="2488168" cy="31099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Bắn tên lửa</a:t>
            </a:r>
            <a:endParaRPr lang="en-US" sz="195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12"/>
          <p:cNvSpPr/>
          <p:nvPr>
            <p:custDataLst>
              <p:tags r:id="rId9"/>
            </p:custDataLst>
          </p:nvPr>
        </p:nvSpPr>
        <p:spPr>
          <a:xfrm>
            <a:off x="1915835" y="3619857"/>
            <a:ext cx="6531531" cy="31849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Tính vị trí, vận tốc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3"/>
          <p:cNvSpPr/>
          <p:nvPr>
            <p:custDataLst>
              <p:tags r:id="rId10"/>
            </p:custDataLst>
          </p:nvPr>
        </p:nvSpPr>
        <p:spPr>
          <a:xfrm>
            <a:off x="1915835" y="4057769"/>
            <a:ext cx="6531531" cy="31849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Gán tuổi thọ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1121509" y="4986695"/>
            <a:ext cx="597098" cy="22860"/>
          </a:xfrm>
          <a:prstGeom prst="roundRect">
            <a:avLst>
              <a:gd name="adj" fmla="val 365732"/>
            </a:avLst>
          </a:prstGeom>
          <a:solidFill>
            <a:schemeClr val="accent1"/>
          </a:solidFill>
        </p:spPr>
      </p:sp>
      <p:sp>
        <p:nvSpPr>
          <p:cNvPr id="18" name="Shape 15"/>
          <p:cNvSpPr/>
          <p:nvPr/>
        </p:nvSpPr>
        <p:spPr>
          <a:xfrm>
            <a:off x="696575" y="4774287"/>
            <a:ext cx="447794" cy="447794"/>
          </a:xfrm>
          <a:prstGeom prst="roundRect">
            <a:avLst>
              <a:gd name="adj" fmla="val 18671"/>
            </a:avLst>
          </a:prstGeom>
          <a:solidFill>
            <a:schemeClr val="accent2"/>
          </a:solidFill>
          <a:ln w="7620">
            <a:solidFill>
              <a:schemeClr val="accent1"/>
            </a:solidFill>
            <a:prstDash val="solid"/>
          </a:ln>
        </p:spPr>
      </p:sp>
      <p:sp>
        <p:nvSpPr>
          <p:cNvPr id="19" name="Text 16"/>
          <p:cNvSpPr/>
          <p:nvPr>
            <p:custDataLst>
              <p:tags r:id="rId11"/>
            </p:custDataLst>
          </p:nvPr>
        </p:nvSpPr>
        <p:spPr>
          <a:xfrm>
            <a:off x="771168" y="4811554"/>
            <a:ext cx="298490" cy="37314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chemeClr val="accent2">
                    <a:lumMod val="20000"/>
                    <a:lumOff val="8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sz="2350" b="1" dirty="0">
              <a:solidFill>
                <a:schemeClr val="accent2">
                  <a:lumMod val="20000"/>
                  <a:lumOff val="8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Text 17"/>
          <p:cNvSpPr/>
          <p:nvPr>
            <p:custDataLst>
              <p:tags r:id="rId12"/>
            </p:custDataLst>
          </p:nvPr>
        </p:nvSpPr>
        <p:spPr>
          <a:xfrm>
            <a:off x="1915835" y="4842629"/>
            <a:ext cx="2488168" cy="31099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Va chạm</a:t>
            </a:r>
            <a:endParaRPr lang="en-US" sz="195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18"/>
          <p:cNvSpPr/>
          <p:nvPr>
            <p:custDataLst>
              <p:tags r:id="rId13"/>
            </p:custDataLst>
          </p:nvPr>
        </p:nvSpPr>
        <p:spPr>
          <a:xfrm>
            <a:off x="1915835" y="5273040"/>
            <a:ext cx="6531531" cy="31849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Tính khoảng cách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Text 19"/>
          <p:cNvSpPr/>
          <p:nvPr>
            <p:custDataLst>
              <p:tags r:id="rId14"/>
            </p:custDataLst>
          </p:nvPr>
        </p:nvSpPr>
        <p:spPr>
          <a:xfrm>
            <a:off x="1915835" y="5710952"/>
            <a:ext cx="6531531" cy="31849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Xử lý va chạm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1121509" y="6639877"/>
            <a:ext cx="597098" cy="22860"/>
          </a:xfrm>
          <a:prstGeom prst="roundRect">
            <a:avLst>
              <a:gd name="adj" fmla="val 365732"/>
            </a:avLst>
          </a:prstGeom>
          <a:solidFill>
            <a:schemeClr val="accent1"/>
          </a:solidFill>
        </p:spPr>
      </p:sp>
      <p:sp>
        <p:nvSpPr>
          <p:cNvPr id="24" name="Shape 21"/>
          <p:cNvSpPr/>
          <p:nvPr/>
        </p:nvSpPr>
        <p:spPr>
          <a:xfrm>
            <a:off x="696575" y="6427470"/>
            <a:ext cx="447794" cy="447794"/>
          </a:xfrm>
          <a:prstGeom prst="roundRect">
            <a:avLst>
              <a:gd name="adj" fmla="val 18671"/>
            </a:avLst>
          </a:prstGeom>
          <a:solidFill>
            <a:schemeClr val="accent2"/>
          </a:solidFill>
          <a:ln w="7620">
            <a:solidFill>
              <a:schemeClr val="accent1"/>
            </a:solidFill>
            <a:prstDash val="solid"/>
          </a:ln>
        </p:spPr>
      </p:sp>
      <p:sp>
        <p:nvSpPr>
          <p:cNvPr id="25" name="Text 22"/>
          <p:cNvSpPr/>
          <p:nvPr>
            <p:custDataLst>
              <p:tags r:id="rId15"/>
            </p:custDataLst>
          </p:nvPr>
        </p:nvSpPr>
        <p:spPr>
          <a:xfrm>
            <a:off x="771168" y="6464737"/>
            <a:ext cx="298490" cy="37314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chemeClr val="accent2">
                    <a:lumMod val="20000"/>
                    <a:lumOff val="8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4</a:t>
            </a:r>
            <a:endParaRPr lang="en-US" sz="2350" b="1" dirty="0">
              <a:solidFill>
                <a:schemeClr val="accent2">
                  <a:lumMod val="20000"/>
                  <a:lumOff val="8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Text 23"/>
          <p:cNvSpPr/>
          <p:nvPr>
            <p:custDataLst>
              <p:tags r:id="rId16"/>
            </p:custDataLst>
          </p:nvPr>
        </p:nvSpPr>
        <p:spPr>
          <a:xfrm>
            <a:off x="1915835" y="6495812"/>
            <a:ext cx="2488168" cy="310991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Hiệu ứng nổ</a:t>
            </a:r>
            <a:endParaRPr lang="en-US" sz="195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Text 24"/>
          <p:cNvSpPr/>
          <p:nvPr>
            <p:custDataLst>
              <p:tags r:id="rId17"/>
            </p:custDataLst>
          </p:nvPr>
        </p:nvSpPr>
        <p:spPr>
          <a:xfrm>
            <a:off x="1915835" y="6926223"/>
            <a:ext cx="6531531" cy="31849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Tạo hạt, cập nhật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Text 25"/>
          <p:cNvSpPr/>
          <p:nvPr>
            <p:custDataLst>
              <p:tags r:id="rId18"/>
            </p:custDataLst>
          </p:nvPr>
        </p:nvSpPr>
        <p:spPr>
          <a:xfrm>
            <a:off x="1915835" y="7364135"/>
            <a:ext cx="6531531" cy="31849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Vẽ, biến mất</a:t>
            </a:r>
            <a:endParaRPr lang="en-US" sz="15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Title 28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96635" y="547330"/>
            <a:ext cx="5841563" cy="622102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ts val="5550"/>
              </a:lnSpc>
              <a:spcBef>
                <a:spcPct val="0"/>
              </a:spcBef>
              <a:buClrTx/>
              <a:buSzTx/>
              <a:buFontTx/>
              <a:buNone/>
              <a:defRPr kumimoji="0" lang="en-US" sz="4450" b="1" i="0" u="none" strike="noStrike" kern="1200" cap="none" spc="0" normalizeH="0" baseline="0" noProof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0"/>
                <a:cs typeface="Times New Roman" panose="02020603050405020304" charset="0"/>
              </a:defRPr>
            </a:lvl1pPr>
          </a:lstStyle>
          <a:p>
            <a:r>
              <a:rPr lang="vi-VN">
                <a:solidFill>
                  <a:schemeClr val="tx1"/>
                </a:solidFill>
                <a:ea typeface="+mj-ea"/>
              </a:rPr>
              <a:t>Sơ Đồ Thuật Toán Chính</a:t>
            </a:r>
            <a:endParaRPr lang="vi-VN">
              <a:solidFill>
                <a:schemeClr val="tx1"/>
              </a:solidFill>
              <a:ea typeface="+mj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>
            <p:custDataLst>
              <p:tags r:id="rId1"/>
            </p:custDataLst>
          </p:nvPr>
        </p:nvSpPr>
        <p:spPr>
          <a:xfrm>
            <a:off x="606266" y="1450538"/>
            <a:ext cx="2165271" cy="27062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Thực nghiệm</a:t>
            </a:r>
            <a:endParaRPr lang="en-US" sz="17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2"/>
          <p:cNvSpPr/>
          <p:nvPr>
            <p:custDataLst>
              <p:tags r:id="rId2"/>
            </p:custDataLst>
          </p:nvPr>
        </p:nvSpPr>
        <p:spPr>
          <a:xfrm>
            <a:off x="606266" y="1894284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Giao diện menu, high score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>
            <p:custDataLst>
              <p:tags r:id="rId3"/>
            </p:custDataLst>
          </p:nvPr>
        </p:nvSpPr>
        <p:spPr>
          <a:xfrm>
            <a:off x="606266" y="223206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Điều khiển tàu, bắn tên lửa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>
            <p:custDataLst>
              <p:tags r:id="rId4"/>
            </p:custDataLst>
          </p:nvPr>
        </p:nvSpPr>
        <p:spPr>
          <a:xfrm>
            <a:off x="606266" y="256984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Va chạm, thiên thạch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>
            <p:custDataLst>
              <p:tags r:id="rId5"/>
            </p:custDataLst>
          </p:nvPr>
        </p:nvSpPr>
        <p:spPr>
          <a:xfrm>
            <a:off x="606266" y="290762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Hiệu ứng âm thanh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>
            <p:custDataLst>
              <p:tags r:id="rId6"/>
            </p:custDataLst>
          </p:nvPr>
        </p:nvSpPr>
        <p:spPr>
          <a:xfrm>
            <a:off x="7534156" y="1450538"/>
            <a:ext cx="2165271" cy="270629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Kết luận</a:t>
            </a:r>
            <a:endParaRPr lang="en-US" sz="1700" b="1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Text 7"/>
          <p:cNvSpPr/>
          <p:nvPr>
            <p:custDataLst>
              <p:tags r:id="rId7"/>
            </p:custDataLst>
          </p:nvPr>
        </p:nvSpPr>
        <p:spPr>
          <a:xfrm>
            <a:off x="7534156" y="1894284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Game đầy đủ chức năng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8"/>
          <p:cNvSpPr/>
          <p:nvPr>
            <p:custDataLst>
              <p:tags r:id="rId8"/>
            </p:custDataLst>
          </p:nvPr>
        </p:nvSpPr>
        <p:spPr>
          <a:xfrm>
            <a:off x="7534156" y="223206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Đồ họa, âm thanh sinh động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9"/>
          <p:cNvSpPr/>
          <p:nvPr>
            <p:custDataLst>
              <p:tags r:id="rId9"/>
            </p:custDataLst>
          </p:nvPr>
        </p:nvSpPr>
        <p:spPr>
          <a:xfrm>
            <a:off x="7534156" y="2569845"/>
            <a:ext cx="6497598" cy="277178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Quản lý điểm, mạng</a:t>
            </a: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683385" y="3407410"/>
            <a:ext cx="7808595" cy="4544060"/>
          </a:xfrm>
          <a:prstGeom prst="rect">
            <a:avLst/>
          </a:prstGeom>
        </p:spPr>
      </p:pic>
      <p:sp>
        <p:nvSpPr>
          <p:cNvPr id="16" name="Title 14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606266" y="476369"/>
            <a:ext cx="5190292" cy="541258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ts val="5550"/>
              </a:lnSpc>
              <a:spcBef>
                <a:spcPct val="0"/>
              </a:spcBef>
              <a:buClrTx/>
              <a:buSzTx/>
              <a:buFontTx/>
              <a:buNone/>
              <a:defRPr kumimoji="0" lang="en-US" sz="4450" b="1" i="0" u="none" strike="noStrike" kern="1200" cap="none" spc="0" normalizeH="0" baseline="0" noProof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0"/>
                <a:cs typeface="Times New Roman" panose="02020603050405020304" charset="0"/>
              </a:defRPr>
            </a:lvl1pPr>
          </a:lstStyle>
          <a:p>
            <a:r>
              <a:rPr lang="vi-VN">
                <a:solidFill>
                  <a:schemeClr val="tx1"/>
                </a:solidFill>
                <a:ea typeface="+mj-ea"/>
              </a:rPr>
              <a:t>Thực Nghiệm &amp; Kết Luận</a:t>
            </a:r>
            <a:endParaRPr lang="vi-VN">
              <a:solidFill>
                <a:schemeClr val="tx1"/>
              </a:solidFill>
              <a:ea typeface="+mj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93790" y="2084903"/>
            <a:ext cx="3260646" cy="2304931"/>
          </a:xfrm>
          <a:prstGeom prst="roundRect">
            <a:avLst>
              <a:gd name="adj" fmla="val 4133"/>
            </a:avLst>
          </a:prstGeom>
          <a:solidFill>
            <a:schemeClr val="accent2"/>
          </a:solidFill>
          <a:ln w="7620">
            <a:solidFill>
              <a:schemeClr val="accent1"/>
            </a:solidFill>
            <a:prstDash val="solid"/>
          </a:ln>
        </p:spPr>
      </p:sp>
      <p:sp>
        <p:nvSpPr>
          <p:cNvPr id="4" name="Text 2"/>
          <p:cNvSpPr/>
          <p:nvPr>
            <p:custDataLst>
              <p:tags r:id="rId1"/>
            </p:custDataLst>
          </p:nvPr>
        </p:nvSpPr>
        <p:spPr>
          <a:xfrm>
            <a:off x="2264569" y="3037999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chemeClr val="accent2">
                    <a:lumMod val="20000"/>
                    <a:lumOff val="8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1</a:t>
            </a:r>
            <a:endParaRPr lang="en-US" sz="2500" b="1" dirty="0">
              <a:solidFill>
                <a:schemeClr val="accent2">
                  <a:lumMod val="20000"/>
                  <a:lumOff val="8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4281249" y="2311718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Bài học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4281249" y="2802136"/>
            <a:ext cx="2854166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OOP trong Python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4281249" y="3301127"/>
            <a:ext cx="2854166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Vận hành game loop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4281249" y="3800118"/>
            <a:ext cx="2854166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70000"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Pygame: đồ họa, âm thanh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167783" y="4374594"/>
            <a:ext cx="9555480" cy="15240"/>
          </a:xfrm>
          <a:prstGeom prst="roundRect">
            <a:avLst>
              <a:gd name="adj" fmla="val 625116"/>
            </a:avLst>
          </a:prstGeom>
          <a:solidFill>
            <a:schemeClr val="accent1"/>
          </a:solidFill>
        </p:spPr>
      </p:sp>
      <p:sp>
        <p:nvSpPr>
          <p:cNvPr id="10" name="Shape 8"/>
          <p:cNvSpPr/>
          <p:nvPr/>
        </p:nvSpPr>
        <p:spPr>
          <a:xfrm>
            <a:off x="793790" y="4503182"/>
            <a:ext cx="6521410" cy="2803922"/>
          </a:xfrm>
          <a:prstGeom prst="roundRect">
            <a:avLst>
              <a:gd name="adj" fmla="val 3398"/>
            </a:avLst>
          </a:prstGeom>
          <a:solidFill>
            <a:schemeClr val="accent2"/>
          </a:solidFill>
          <a:ln w="7620">
            <a:solidFill>
              <a:schemeClr val="accent1"/>
            </a:solidFill>
            <a:prstDash val="solid"/>
          </a:ln>
        </p:spPr>
      </p:sp>
      <p:sp>
        <p:nvSpPr>
          <p:cNvPr id="11" name="Text 9"/>
          <p:cNvSpPr/>
          <p:nvPr>
            <p:custDataLst>
              <p:tags r:id="rId6"/>
            </p:custDataLst>
          </p:nvPr>
        </p:nvSpPr>
        <p:spPr>
          <a:xfrm>
            <a:off x="3895011" y="5705832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dirty="0">
                <a:solidFill>
                  <a:schemeClr val="accent2">
                    <a:lumMod val="20000"/>
                    <a:lumOff val="80000"/>
                    <a:hueOff val="1080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sz="2500" b="1" dirty="0">
              <a:solidFill>
                <a:schemeClr val="accent2">
                  <a:lumMod val="20000"/>
                  <a:lumOff val="80000"/>
                  <a:hueOff val="1080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ext 10"/>
          <p:cNvSpPr/>
          <p:nvPr>
            <p:custDataLst>
              <p:tags r:id="rId7"/>
            </p:custDataLst>
          </p:nvPr>
        </p:nvSpPr>
        <p:spPr>
          <a:xfrm>
            <a:off x="7542014" y="4729996"/>
            <a:ext cx="2835235" cy="354330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Hướng phát triển</a:t>
            </a:r>
            <a:endParaRPr lang="en-US" sz="2200" b="1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3" name="Text 11"/>
          <p:cNvSpPr/>
          <p:nvPr>
            <p:custDataLst>
              <p:tags r:id="rId8"/>
            </p:custDataLst>
          </p:nvPr>
        </p:nvSpPr>
        <p:spPr>
          <a:xfrm>
            <a:off x="7542014" y="5220414"/>
            <a:ext cx="3046690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Chế độ nhiều người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12"/>
          <p:cNvSpPr/>
          <p:nvPr>
            <p:custDataLst>
              <p:tags r:id="rId9"/>
            </p:custDataLst>
          </p:nvPr>
        </p:nvSpPr>
        <p:spPr>
          <a:xfrm>
            <a:off x="7542014" y="5719405"/>
            <a:ext cx="3046690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fontScale="70000"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Cải thiện giao diện, hiệu ứng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5" name="Text 13"/>
          <p:cNvSpPr/>
          <p:nvPr>
            <p:custDataLst>
              <p:tags r:id="rId10"/>
            </p:custDataLst>
          </p:nvPr>
        </p:nvSpPr>
        <p:spPr>
          <a:xfrm>
            <a:off x="7542014" y="6218396"/>
            <a:ext cx="3046690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Nâng cấp tàu, vũ khí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14"/>
          <p:cNvSpPr/>
          <p:nvPr>
            <p:custDataLst>
              <p:tags r:id="rId11"/>
            </p:custDataLst>
          </p:nvPr>
        </p:nvSpPr>
        <p:spPr>
          <a:xfrm>
            <a:off x="7542014" y="6717387"/>
            <a:ext cx="3046690" cy="362903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Phát triển ứng dụng</a:t>
            </a:r>
            <a:endParaRPr lang="en-US" sz="1750" dirty="0">
              <a:solidFill>
                <a:schemeClr val="accent1">
                  <a:lumMod val="50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Title 16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793790" y="922496"/>
            <a:ext cx="7520821" cy="708779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>
            <a:lvl1pPr marL="0" marR="0" algn="l" defTabSz="914400" rtl="0" eaLnBrk="1" fontAlgn="auto" latinLnBrk="0" hangingPunct="1">
              <a:lnSpc>
                <a:spcPts val="5550"/>
              </a:lnSpc>
              <a:spcBef>
                <a:spcPct val="0"/>
              </a:spcBef>
              <a:buClrTx/>
              <a:buSzTx/>
              <a:buFontTx/>
              <a:buNone/>
              <a:defRPr kumimoji="0" lang="en-US" sz="4450" b="1" i="0" u="none" strike="noStrike" kern="1200" cap="none" spc="0" normalizeH="0" baseline="0" noProof="1" dirty="0">
                <a:solidFill>
                  <a:srgbClr val="000000"/>
                </a:solidFill>
                <a:latin typeface="Times New Roman" panose="02020603050405020304" charset="0"/>
                <a:ea typeface="Inter Bold" pitchFamily="34" charset="0"/>
                <a:cs typeface="Times New Roman" panose="02020603050405020304" charset="0"/>
              </a:defRPr>
            </a:lvl1pPr>
          </a:lstStyle>
          <a:p>
            <a:r>
              <a:rPr lang="vi-VN">
                <a:solidFill>
                  <a:schemeClr val="tx1"/>
                </a:solidFill>
                <a:ea typeface="+mj-ea"/>
              </a:rPr>
              <a:t>Bài Học &amp; Hướng Phát Triển</a:t>
            </a:r>
            <a:endParaRPr lang="vi-VN">
              <a:solidFill>
                <a:schemeClr val="tx1"/>
              </a:solidFill>
              <a:ea typeface="+mj-ea"/>
            </a:endParaRPr>
          </a:p>
        </p:txBody>
      </p:sp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101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02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103.xml><?xml version="1.0" encoding="utf-8"?>
<p:tagLst xmlns:p="http://schemas.openxmlformats.org/presentationml/2006/main">
  <p:tag name="KSO_WM_UNIT_INDEX" val="12"/>
  <p:tag name="KSO_WM_UNIT_TYPE" val="d"/>
  <p:tag name="KSO_WM_BEAUTIFY_FLAG" val="#wm#"/>
</p:tagLst>
</file>

<file path=ppt/tags/tag10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05.xml><?xml version="1.0" encoding="utf-8"?>
<p:tagLst xmlns:p="http://schemas.openxmlformats.org/presentationml/2006/main">
  <p:tag name="KSO_WM_SLIDE_TYPE" val="text"/>
  <p:tag name="KSO_WM_BEAUTIFY_FLAG" val="#wm#"/>
</p:tagLst>
</file>

<file path=ppt/tags/tag106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107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08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09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11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12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113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114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115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16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117.xml><?xml version="1.0" encoding="utf-8"?>
<p:tagLst xmlns:p="http://schemas.openxmlformats.org/presentationml/2006/main">
  <p:tag name="KSO_WM_UNIT_INDEX" val="12"/>
  <p:tag name="KSO_WM_UNIT_TEXT_SUBTYPE" val="a"/>
  <p:tag name="KSO_WM_UNIT_SUBTYPE" val="a"/>
  <p:tag name="KSO_WM_UNIT_TYPE" val="f"/>
  <p:tag name="KSO_WM_BEAUTIFY_FLAG" val="#wm#"/>
</p:tagLst>
</file>

<file path=ppt/tags/tag118.xml><?xml version="1.0" encoding="utf-8"?>
<p:tagLst xmlns:p="http://schemas.openxmlformats.org/presentationml/2006/main">
  <p:tag name="KSO_WM_UNIT_INDEX" val="13"/>
  <p:tag name="KSO_WM_UNIT_TYPE" val="a"/>
  <p:tag name="KSO_WM_BEAUTIFY_FLAG" val="#wm#"/>
</p:tagLst>
</file>

<file path=ppt/tags/tag119.xml><?xml version="1.0" encoding="utf-8"?>
<p:tagLst xmlns:p="http://schemas.openxmlformats.org/presentationml/2006/main">
  <p:tag name="KSO_WM_SLIDE_TYPE" val="text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121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122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23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24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25.xml><?xml version="1.0" encoding="utf-8"?>
<p:tagLst xmlns:p="http://schemas.openxmlformats.org/presentationml/2006/main">
  <p:tag name="KSO_WM_UNIT_INDEX" val="7"/>
  <p:tag name="KSO_WM_UNIT_TYPE" val="d"/>
  <p:tag name="KSO_WM_BEAUTIFY_FLAG" val="#wm#"/>
</p:tagLst>
</file>

<file path=ppt/tags/tag126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127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128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29.xml><?xml version="1.0" encoding="utf-8"?>
<p:tagLst xmlns:p="http://schemas.openxmlformats.org/presentationml/2006/main">
  <p:tag name="KSO_WM_UNIT_INDEX" val="11"/>
  <p:tag name="KSO_WM_UNIT_TYPE" val="d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0.xml><?xml version="1.0" encoding="utf-8"?>
<p:tagLst xmlns:p="http://schemas.openxmlformats.org/presentationml/2006/main">
  <p:tag name="KSO_WM_UNIT_INDEX" val="12"/>
  <p:tag name="KSO_WM_UNIT_TEXT_SUBTYPE" val="a"/>
  <p:tag name="KSO_WM_UNIT_SUBTYPE" val="a"/>
  <p:tag name="KSO_WM_UNIT_TYPE" val="f"/>
  <p:tag name="KSO_WM_BEAUTIFY_FLAG" val="#wm#"/>
</p:tagLst>
</file>

<file path=ppt/tags/tag131.xml><?xml version="1.0" encoding="utf-8"?>
<p:tagLst xmlns:p="http://schemas.openxmlformats.org/presentationml/2006/main">
  <p:tag name="KSO_WM_UNIT_INDEX" val="13"/>
  <p:tag name="KSO_WM_UNIT_TEXT_SUBTYPE" val="a"/>
  <p:tag name="KSO_WM_UNIT_SUBTYPE" val="a"/>
  <p:tag name="KSO_WM_UNIT_TYPE" val="f"/>
  <p:tag name="KSO_WM_BEAUTIFY_FLAG" val="#wm#"/>
</p:tagLst>
</file>

<file path=ppt/tags/tag132.xml><?xml version="1.0" encoding="utf-8"?>
<p:tagLst xmlns:p="http://schemas.openxmlformats.org/presentationml/2006/main">
  <p:tag name="KSO_WM_UNIT_INDEX" val="14"/>
  <p:tag name="KSO_WM_UNIT_TEXT_SUBTYPE" val="a"/>
  <p:tag name="KSO_WM_UNIT_SUBTYPE" val="a"/>
  <p:tag name="KSO_WM_UNIT_TYPE" val="f"/>
  <p:tag name="KSO_WM_BEAUTIFY_FLAG" val="#wm#"/>
</p:tagLst>
</file>

<file path=ppt/tags/tag133.xml><?xml version="1.0" encoding="utf-8"?>
<p:tagLst xmlns:p="http://schemas.openxmlformats.org/presentationml/2006/main">
  <p:tag name="KSO_WM_UNIT_INDEX" val="15"/>
  <p:tag name="KSO_WM_UNIT_TEXT_SUBTYPE" val="a"/>
  <p:tag name="KSO_WM_UNIT_SUBTYPE" val="a"/>
  <p:tag name="KSO_WM_UNIT_TYPE" val="f"/>
  <p:tag name="KSO_WM_BEAUTIFY_FLAG" val="#wm#"/>
</p:tagLst>
</file>

<file path=ppt/tags/tag134.xml><?xml version="1.0" encoding="utf-8"?>
<p:tagLst xmlns:p="http://schemas.openxmlformats.org/presentationml/2006/main">
  <p:tag name="KSO_WM_UNIT_INDEX" val="2"/>
  <p:tag name="KSO_WM_UNIT_TYPE" val="a"/>
  <p:tag name="KSO_WM_BEAUTIFY_FLAG" val="#wm#"/>
</p:tagLst>
</file>

<file path=ppt/tags/tag135.xml><?xml version="1.0" encoding="utf-8"?>
<p:tagLst xmlns:p="http://schemas.openxmlformats.org/presentationml/2006/main">
  <p:tag name="KSO_WM_SLIDE_TYPE" val="text"/>
  <p:tag name="KSO_WM_BEAUTIFY_FLAG" val="#wm#"/>
</p:tagLst>
</file>

<file path=ppt/tags/tag136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137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138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39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40.xml><?xml version="1.0" encoding="utf-8"?>
<p:tagLst xmlns:p="http://schemas.openxmlformats.org/presentationml/2006/main">
  <p:tag name="KSO_WM_UNIT_INDEX" val="6"/>
  <p:tag name="KSO_WM_UNIT_TYPE" val="d"/>
  <p:tag name="KSO_WM_BEAUTIFY_FLAG" val="#wm#"/>
</p:tagLst>
</file>

<file path=ppt/tags/tag141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142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143.xml><?xml version="1.0" encoding="utf-8"?>
<p:tagLst xmlns:p="http://schemas.openxmlformats.org/presentationml/2006/main">
  <p:tag name="KSO_WM_UNIT_INDEX" val="9"/>
  <p:tag name="KSO_WM_UNIT_TYPE" val="d"/>
  <p:tag name="KSO_WM_BEAUTIFY_FLAG" val="#wm#"/>
</p:tagLst>
</file>

<file path=ppt/tags/tag144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45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146.xml><?xml version="1.0" encoding="utf-8"?>
<p:tagLst xmlns:p="http://schemas.openxmlformats.org/presentationml/2006/main">
  <p:tag name="KSO_WM_UNIT_INDEX" val="12"/>
  <p:tag name="KSO_WM_UNIT_TYPE" val="d"/>
  <p:tag name="KSO_WM_BEAUTIFY_FLAG" val="#wm#"/>
</p:tagLst>
</file>

<file path=ppt/tags/tag147.xml><?xml version="1.0" encoding="utf-8"?>
<p:tagLst xmlns:p="http://schemas.openxmlformats.org/presentationml/2006/main">
  <p:tag name="KSO_WM_UNIT_INDEX" val="13"/>
  <p:tag name="KSO_WM_UNIT_TEXT_SUBTYPE" val="a"/>
  <p:tag name="KSO_WM_UNIT_SUBTYPE" val="a"/>
  <p:tag name="KSO_WM_UNIT_TYPE" val="f"/>
  <p:tag name="KSO_WM_BEAUTIFY_FLAG" val="#wm#"/>
</p:tagLst>
</file>

<file path=ppt/tags/tag148.xml><?xml version="1.0" encoding="utf-8"?>
<p:tagLst xmlns:p="http://schemas.openxmlformats.org/presentationml/2006/main">
  <p:tag name="KSO_WM_UNIT_INDEX" val="14"/>
  <p:tag name="KSO_WM_UNIT_TEXT_SUBTYPE" val="a"/>
  <p:tag name="KSO_WM_UNIT_SUBTYPE" val="a"/>
  <p:tag name="KSO_WM_UNIT_TYPE" val="f"/>
  <p:tag name="KSO_WM_BEAUTIFY_FLAG" val="#wm#"/>
</p:tagLst>
</file>

<file path=ppt/tags/tag149.xml><?xml version="1.0" encoding="utf-8"?>
<p:tagLst xmlns:p="http://schemas.openxmlformats.org/presentationml/2006/main">
  <p:tag name="KSO_WM_UNIT_INDEX" val="2"/>
  <p:tag name="KSO_WM_UNIT_TYPE" val="a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SLIDE_TYPE" val="text"/>
  <p:tag name="KSO_WM_BEAUTIFY_FLAG" val="#wm#"/>
</p:tagLst>
</file>

<file path=ppt/tags/tag151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152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53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54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55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56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57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158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159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61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162.xml><?xml version="1.0" encoding="utf-8"?>
<p:tagLst xmlns:p="http://schemas.openxmlformats.org/presentationml/2006/main">
  <p:tag name="KSO_WM_UNIT_INDEX" val="12"/>
  <p:tag name="KSO_WM_UNIT_TEXT_SUBTYPE" val="a"/>
  <p:tag name="KSO_WM_UNIT_SUBTYPE" val="a"/>
  <p:tag name="KSO_WM_UNIT_TYPE" val="f"/>
  <p:tag name="KSO_WM_BEAUTIFY_FLAG" val="#wm#"/>
</p:tagLst>
</file>

<file path=ppt/tags/tag163.xml><?xml version="1.0" encoding="utf-8"?>
<p:tagLst xmlns:p="http://schemas.openxmlformats.org/presentationml/2006/main">
  <p:tag name="KSO_WM_UNIT_INDEX" val="13"/>
  <p:tag name="KSO_WM_UNIT_TEXT_SUBTYPE" val="a"/>
  <p:tag name="KSO_WM_UNIT_SUBTYPE" val="a"/>
  <p:tag name="KSO_WM_UNIT_TYPE" val="f"/>
  <p:tag name="KSO_WM_BEAUTIFY_FLAG" val="#wm#"/>
</p:tagLst>
</file>

<file path=ppt/tags/tag164.xml><?xml version="1.0" encoding="utf-8"?>
<p:tagLst xmlns:p="http://schemas.openxmlformats.org/presentationml/2006/main">
  <p:tag name="KSO_WM_UNIT_INDEX" val="14"/>
  <p:tag name="KSO_WM_UNIT_TEXT_SUBTYPE" val="a"/>
  <p:tag name="KSO_WM_UNIT_SUBTYPE" val="a"/>
  <p:tag name="KSO_WM_UNIT_TYPE" val="f"/>
  <p:tag name="KSO_WM_BEAUTIFY_FLAG" val="#wm#"/>
</p:tagLst>
</file>

<file path=ppt/tags/tag165.xml><?xml version="1.0" encoding="utf-8"?>
<p:tagLst xmlns:p="http://schemas.openxmlformats.org/presentationml/2006/main">
  <p:tag name="KSO_WM_UNIT_INDEX" val="15"/>
  <p:tag name="KSO_WM_UNIT_TEXT_SUBTYPE" val="a"/>
  <p:tag name="KSO_WM_UNIT_SUBTYPE" val="a"/>
  <p:tag name="KSO_WM_UNIT_TYPE" val="f"/>
  <p:tag name="KSO_WM_BEAUTIFY_FLAG" val="#wm#"/>
</p:tagLst>
</file>

<file path=ppt/tags/tag166.xml><?xml version="1.0" encoding="utf-8"?>
<p:tagLst xmlns:p="http://schemas.openxmlformats.org/presentationml/2006/main">
  <p:tag name="KSO_WM_UNIT_INDEX" val="16"/>
  <p:tag name="KSO_WM_UNIT_TEXT_SUBTYPE" val="a"/>
  <p:tag name="KSO_WM_UNIT_SUBTYPE" val="a"/>
  <p:tag name="KSO_WM_UNIT_TYPE" val="f"/>
  <p:tag name="KSO_WM_BEAUTIFY_FLAG" val="#wm#"/>
</p:tagLst>
</file>

<file path=ppt/tags/tag167.xml><?xml version="1.0" encoding="utf-8"?>
<p:tagLst xmlns:p="http://schemas.openxmlformats.org/presentationml/2006/main">
  <p:tag name="KSO_WM_UNIT_INDEX" val="17"/>
  <p:tag name="KSO_WM_UNIT_TEXT_SUBTYPE" val="a"/>
  <p:tag name="KSO_WM_UNIT_SUBTYPE" val="a"/>
  <p:tag name="KSO_WM_UNIT_TYPE" val="f"/>
  <p:tag name="KSO_WM_BEAUTIFY_FLAG" val="#wm#"/>
</p:tagLst>
</file>

<file path=ppt/tags/tag168.xml><?xml version="1.0" encoding="utf-8"?>
<p:tagLst xmlns:p="http://schemas.openxmlformats.org/presentationml/2006/main">
  <p:tag name="KSO_WM_UNIT_INDEX" val="18"/>
  <p:tag name="KSO_WM_UNIT_TYPE" val="a"/>
  <p:tag name="KSO_WM_BEAUTIFY_FLAG" val="#wm#"/>
</p:tagLst>
</file>

<file path=ppt/tags/tag169.xml><?xml version="1.0" encoding="utf-8"?>
<p:tagLst xmlns:p="http://schemas.openxmlformats.org/presentationml/2006/main">
  <p:tag name="KSO_WM_SLIDE_TYPE" val="text"/>
  <p:tag name="KSO_WM_BEAUTIFY_FLAG" val="#wm#"/>
</p:tagLst>
</file>

<file path=ppt/tags/tag17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7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72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73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74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75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176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177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178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79.xml><?xml version="1.0" encoding="utf-8"?>
<p:tagLst xmlns:p="http://schemas.openxmlformats.org/presentationml/2006/main">
  <p:tag name="KSO_WM_UNIT_INDEX" val="11"/>
  <p:tag name="KSO_WM_UNIT_TYPE" val="d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181.xml><?xml version="1.0" encoding="utf-8"?>
<p:tagLst xmlns:p="http://schemas.openxmlformats.org/presentationml/2006/main">
  <p:tag name="KSO_WM_SLIDE_TYPE" val="text"/>
  <p:tag name="KSO_WM_BEAUTIFY_FLAG" val="#wm#"/>
</p:tagLst>
</file>

<file path=ppt/tags/tag182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183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8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85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186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187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188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189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191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192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193.xml><?xml version="1.0" encoding="utf-8"?>
<p:tagLst xmlns:p="http://schemas.openxmlformats.org/presentationml/2006/main">
  <p:tag name="KSO_WM_UNIT_INDEX" val="12"/>
  <p:tag name="KSO_WM_UNIT_TYPE" val="f"/>
  <p:tag name="KSO_WM_BEAUTIFY_FLAG" val="#wm#"/>
  <p:tag name="KSO_WM_UNIT_TEXT_SUBTYPE" val="a"/>
  <p:tag name="KSO_WM_UNIT_SUBTYPE" val="a"/>
</p:tagLst>
</file>

<file path=ppt/tags/tag194.xml><?xml version="1.0" encoding="utf-8"?>
<p:tagLst xmlns:p="http://schemas.openxmlformats.org/presentationml/2006/main">
  <p:tag name="KSO_WM_SLIDE_TYPE" val="text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28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0*i*3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69.xml><?xml version="1.0" encoding="utf-8"?>
<p:tagLst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6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802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TEMPLATE_THUMBS_INDEX" val="1、9"/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20"/>
</p:tagLst>
</file>

<file path=ppt/tags/tag74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75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76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20_1*a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Your title here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8020_1*b*1"/>
  <p:tag name="KSO_WM_TEMPLATE_CATEGORY" val="custom"/>
  <p:tag name="KSO_WM_TEMPLATE_INDEX" val="20238020"/>
  <p:tag name="KSO_WM_UNIT_LAYERLEVEL" val="1"/>
  <p:tag name="KSO_WM_TAG_VERSION" val="3.0"/>
  <p:tag name="KSO_WM_BEAUTIFY_FLAG" val="#wm#"/>
  <p:tag name="KSO_WM_UNIT_PRESET_TEXT" val="Add description"/>
</p:tagLst>
</file>

<file path=ppt/tags/tag79.xml><?xml version="1.0" encoding="utf-8"?>
<p:tagLst xmlns:p="http://schemas.openxmlformats.org/presentationml/2006/main">
  <p:tag name="KSO_WM_TEMPLATE_THUMBS_INDEX" val="1、9"/>
  <p:tag name="KSO_WM_SPECIAL_SOURCE" val="bdnull"/>
  <p:tag name="KSO_WM_SLIDE_ID" val="custom20238020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20"/>
  <p:tag name="KSO_WM_SLIDE_LAYOUT" val="a_b_f"/>
  <p:tag name="KSO_WM_SLIDE_LAYOUT_CNT" val="1_1_1"/>
  <p:tag name="KSO_WM_SLIDE_THEME_ID" val="3321029"/>
  <p:tag name="KSO_WM_SLIDE_THEME_NAME" val="Z_20238020_Purple Minimalist"/>
</p:tagLst>
</file>

<file path=ppt/tags/tag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_1*f*4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81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82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83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84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85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86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87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ags/tag88.xml><?xml version="1.0" encoding="utf-8"?>
<p:tagLst xmlns:p="http://schemas.openxmlformats.org/presentationml/2006/main">
  <p:tag name="KSO_WM_UNIT_INDEX" val="9"/>
  <p:tag name="KSO_WM_UNIT_TEXT_SUBTYPE" val="a"/>
  <p:tag name="KSO_WM_UNIT_SUBTYPE" val="a"/>
  <p:tag name="KSO_WM_UNIT_TYPE" val="f"/>
  <p:tag name="KSO_WM_BEAUTIFY_FLAG" val="#wm#"/>
</p:tagLst>
</file>

<file path=ppt/tags/tag89.xml><?xml version="1.0" encoding="utf-8"?>
<p:tagLst xmlns:p="http://schemas.openxmlformats.org/presentationml/2006/main">
  <p:tag name="KSO_WM_UNIT_INDEX" val="10"/>
  <p:tag name="KSO_WM_UNIT_TEXT_SUBTYPE" val="a"/>
  <p:tag name="KSO_WM_UNIT_SUBTYPE" val="a"/>
  <p:tag name="KSO_WM_UNIT_TYPE" val="f"/>
  <p:tag name="KSO_WM_BEAUTIFY_FLAG" val="#wm#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INDEX" val="11"/>
  <p:tag name="KSO_WM_UNIT_TEXT_SUBTYPE" val="a"/>
  <p:tag name="KSO_WM_UNIT_SUBTYPE" val="a"/>
  <p:tag name="KSO_WM_UNIT_TYPE" val="f"/>
  <p:tag name="KSO_WM_BEAUTIFY_FLAG" val="#wm#"/>
</p:tagLst>
</file>

<file path=ppt/tags/tag91.xml><?xml version="1.0" encoding="utf-8"?>
<p:tagLst xmlns:p="http://schemas.openxmlformats.org/presentationml/2006/main">
  <p:tag name="KSO_WM_UNIT_INDEX" val="12"/>
  <p:tag name="KSO_WM_UNIT_TYPE" val="a"/>
  <p:tag name="KSO_WM_BEAUTIFY_FLAG" val="#wm#"/>
</p:tagLst>
</file>

<file path=ppt/tags/tag92.xml><?xml version="1.0" encoding="utf-8"?>
<p:tagLst xmlns:p="http://schemas.openxmlformats.org/presentationml/2006/main">
  <p:tag name="KSO_WM_SLIDE_TYPE" val="text"/>
  <p:tag name="KSO_WM_BEAUTIFY_FLAG" val="#wm#"/>
</p:tagLst>
</file>

<file path=ppt/tags/tag93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94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95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96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97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98.xml><?xml version="1.0" encoding="utf-8"?>
<p:tagLst xmlns:p="http://schemas.openxmlformats.org/presentationml/2006/main">
  <p:tag name="KSO_WM_UNIT_INDEX" val="7"/>
  <p:tag name="KSO_WM_UNIT_TEXT_SUBTYPE" val="a"/>
  <p:tag name="KSO_WM_UNIT_SUBTYPE" val="a"/>
  <p:tag name="KSO_WM_UNIT_TYPE" val="f"/>
  <p:tag name="KSO_WM_BEAUTIFY_FLAG" val="#wm#"/>
</p:tagLst>
</file>

<file path=ppt/tags/tag99.xml><?xml version="1.0" encoding="utf-8"?>
<p:tagLst xmlns:p="http://schemas.openxmlformats.org/presentationml/2006/main">
  <p:tag name="KSO_WM_UNIT_INDEX" val="8"/>
  <p:tag name="KSO_WM_UNIT_TEXT_SUBTYPE" val="a"/>
  <p:tag name="KSO_WM_UNIT_SUBTYPE" val="a"/>
  <p:tag name="KSO_WM_UNIT_TYPE" val="f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185">
      <a:dk1>
        <a:srgbClr val="000000"/>
      </a:dk1>
      <a:lt1>
        <a:srgbClr val="FFFFFF"/>
      </a:lt1>
      <a:dk2>
        <a:srgbClr val="4E0054"/>
      </a:dk2>
      <a:lt2>
        <a:srgbClr val="FCEBFF"/>
      </a:lt2>
      <a:accent1>
        <a:srgbClr val="6E58F6"/>
      </a:accent1>
      <a:accent2>
        <a:srgbClr val="4530E1"/>
      </a:accent2>
      <a:accent3>
        <a:srgbClr val="A749E1"/>
      </a:accent3>
      <a:accent4>
        <a:srgbClr val="3B67FF"/>
      </a:accent4>
      <a:accent5>
        <a:srgbClr val="1EA2ED"/>
      </a:accent5>
      <a:accent6>
        <a:srgbClr val="63CC7A"/>
      </a:accent6>
      <a:hlink>
        <a:srgbClr val="304FFE"/>
      </a:hlink>
      <a:folHlink>
        <a:srgbClr val="492067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1768</Words>
  <Application>WPS Presentation</Application>
  <PresentationFormat>On-screen Show (16:9)</PresentationFormat>
  <Paragraphs>194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30" baseType="lpstr">
      <vt:lpstr>Arial</vt:lpstr>
      <vt:lpstr>SimSun</vt:lpstr>
      <vt:lpstr>Wingdings</vt:lpstr>
      <vt:lpstr>Inter Bold</vt:lpstr>
      <vt:lpstr>RomanS_IV25</vt:lpstr>
      <vt:lpstr>Inter Bold</vt:lpstr>
      <vt:lpstr>Inter Bold</vt:lpstr>
      <vt:lpstr>Inter</vt:lpstr>
      <vt:lpstr>Inter</vt:lpstr>
      <vt:lpstr>Inter</vt:lpstr>
      <vt:lpstr>Calibri</vt:lpstr>
      <vt:lpstr>Microsoft YaHei</vt:lpstr>
      <vt:lpstr>Arial Unicode MS</vt:lpstr>
      <vt:lpstr>MDTCh Mincho32</vt:lpstr>
      <vt:lpstr>Times New Roman</vt:lpstr>
      <vt:lpstr>Calibri Light</vt:lpstr>
      <vt:lpstr>汉仪综艺体简</vt:lpstr>
      <vt:lpstr>Manrope ExtraBold</vt:lpstr>
      <vt:lpstr>Lato</vt:lpstr>
      <vt:lpstr>Office Theme</vt:lpstr>
      <vt:lpstr>2_Office Theme</vt:lpstr>
      <vt:lpstr>Báo Cáo Môn Học Lập Trình Python</vt:lpstr>
      <vt:lpstr>Mục Tiêu Đề Tài</vt:lpstr>
      <vt:lpstr>Giới Thiệu Python &amp; Pygame</vt:lpstr>
      <vt:lpstr>Cấu Trúc Dữ Liệu Sử Dụng</vt:lpstr>
      <vt:lpstr>Xử Lý Vị Trí &amp; Va Chạm</vt:lpstr>
      <vt:lpstr>Sơ Đồ Khối Hệ Thống</vt:lpstr>
      <vt:lpstr>Sơ Đồ Thuật Toán Chính</vt:lpstr>
      <vt:lpstr>Thực Nghiệm &amp; Kết Luận</vt:lpstr>
      <vt:lpstr>Bài Học &amp; Hướng Phát Triển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Linh Phạm Khắc</cp:lastModifiedBy>
  <cp:revision>2</cp:revision>
  <dcterms:created xsi:type="dcterms:W3CDTF">2025-06-09T06:26:00Z</dcterms:created>
  <dcterms:modified xsi:type="dcterms:W3CDTF">2025-06-09T06:35:21Z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61D0C2C512B24811973218A5E6AE193C_12</vt:lpwstr>
  </property>
  <property fmtid="{D5CDD505-2E9C-101B-9397-08002B2CF9AE}" pid="3" name="KSOProductBuildVer">
    <vt:lpwstr>1033-12.2.0.21179</vt:lpwstr>
  </property>
</Properties>
</file>